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Didact Gothic"/>
      <p:regular r:id="rId38"/>
    </p:embeddedFont>
    <p:embeddedFont>
      <p:font typeface="Helvetica Neue"/>
      <p:regular r:id="rId39"/>
      <p:bold r:id="rId40"/>
      <p:italic r:id="rId41"/>
      <p:boldItalic r:id="rId42"/>
    </p:embeddedFont>
    <p:embeddedFont>
      <p:font typeface="DM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5.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7.xml"/><Relationship Id="rId44" Type="http://schemas.openxmlformats.org/officeDocument/2006/relationships/font" Target="fonts/DMSans-bold.fntdata"/><Relationship Id="rId21" Type="http://schemas.openxmlformats.org/officeDocument/2006/relationships/slide" Target="slides/slide16.xml"/><Relationship Id="rId43" Type="http://schemas.openxmlformats.org/officeDocument/2006/relationships/font" Target="fonts/DMSans-regular.fntdata"/><Relationship Id="rId24" Type="http://schemas.openxmlformats.org/officeDocument/2006/relationships/slide" Target="slides/slide19.xml"/><Relationship Id="rId46" Type="http://schemas.openxmlformats.org/officeDocument/2006/relationships/font" Target="fonts/DMSans-boldItalic.fntdata"/><Relationship Id="rId23" Type="http://schemas.openxmlformats.org/officeDocument/2006/relationships/slide" Target="slides/slide18.xml"/><Relationship Id="rId45" Type="http://schemas.openxmlformats.org/officeDocument/2006/relationships/font" Target="fonts/DM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HelveticaNeue-regular.fntdata"/><Relationship Id="rId16" Type="http://schemas.openxmlformats.org/officeDocument/2006/relationships/slide" Target="slides/slide11.xml"/><Relationship Id="rId38" Type="http://schemas.openxmlformats.org/officeDocument/2006/relationships/font" Target="fonts/DidactGothic-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1c7b9e280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21c7b9e280_0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1c7b9e280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21c7b9e280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1c7b9e280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21c7b9e280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1c7b9e280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21c7b9e280_0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1c7b9e280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21c7b9e280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21c7b9e280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21c7b9e280_0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21c7b9e280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21c7b9e280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1c7b9e28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21c7b9e280_0_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1c7b9e280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21c7b9e280_0_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1c7b9e280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21c7b9e280_0_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1c7b9e280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21c7b9e280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1c7b9e280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21c7b9e280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a0dd8394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2aa0dd83949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04f3e99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204f3e99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íconos. Sacar íconos de https://www.flaticon.com/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íconos. Sacar íconos de https://www.flaticon.com/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id="37" name="Google Shape;37;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 name="Google Shape;4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 name="Google Shape;4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4" name="Google Shape;4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8" name="Google Shape;4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5" name="Google Shape;5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6" name="Google Shape;5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9" name="Google Shape;5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3" name="Google Shape;6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5" name="Google Shape;6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8" name="Google Shape;6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sp>
        <p:nvSpPr>
          <p:cNvPr id="70" name="Google Shape;7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1" name="Google Shape;7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72" name="Google Shape;7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75" name="Shape 75"/>
        <p:cNvGrpSpPr/>
        <p:nvPr/>
      </p:nvGrpSpPr>
      <p:grpSpPr>
        <a:xfrm>
          <a:off x="0" y="0"/>
          <a:ext cx="0" cy="0"/>
          <a:chOff x="0" y="0"/>
          <a:chExt cx="0" cy="0"/>
        </a:xfrm>
      </p:grpSpPr>
      <p:sp>
        <p:nvSpPr>
          <p:cNvPr id="76" name="Google Shape;76;p2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8" name="Google Shape;78;p2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 name="Google Shape;79;p2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2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81" name="Shape 8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1">
  <p:cSld name="Diseño personalizado 2">
    <p:spTree>
      <p:nvGrpSpPr>
        <p:cNvPr id="82" name="Shape 8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 name="Google Shape;89;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 name="Google Shape;19;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 name="Google Shape;2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 name="Google Shape;29;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2"/>
          <p:cNvSpPr txBox="1"/>
          <p:nvPr/>
        </p:nvSpPr>
        <p:spPr>
          <a:xfrm>
            <a:off x="1461300" y="2252975"/>
            <a:ext cx="62214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4000">
                <a:solidFill>
                  <a:srgbClr val="EAFF6A"/>
                </a:solidFill>
                <a:latin typeface="DM Sans"/>
                <a:ea typeface="DM Sans"/>
                <a:cs typeface="DM Sans"/>
                <a:sym typeface="DM Sans"/>
              </a:rPr>
              <a:t>Aplicaciones Prácticas de ML</a:t>
            </a:r>
            <a:endParaRPr b="1" i="0" sz="4000" u="none" cap="none" strike="noStrike">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chemeClr val="dk1"/>
              </a:buClr>
              <a:buSzPts val="1100"/>
              <a:buFont typeface="Arial"/>
              <a:buNone/>
            </a:pPr>
            <a:r>
              <a:t/>
            </a:r>
            <a:endParaRPr b="1" i="0" sz="4000" u="none" cap="none" strike="noStrike">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rgbClr val="EAFF6A"/>
              </a:solidFill>
              <a:latin typeface="DM Sans"/>
              <a:ea typeface="DM Sans"/>
              <a:cs typeface="DM Sans"/>
              <a:sym typeface="DM Sans"/>
            </a:endParaRPr>
          </a:p>
        </p:txBody>
      </p:sp>
      <p:sp>
        <p:nvSpPr>
          <p:cNvPr id="97" name="Google Shape;97;p3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Clase 10 - DATA SCIENCE I</a:t>
            </a:r>
            <a:endParaRPr b="0" i="0" sz="1600" u="none" cap="none" strike="noStrike">
              <a:solidFill>
                <a:schemeClr val="lt1"/>
              </a:solidFill>
              <a:latin typeface="DM Sans"/>
              <a:ea typeface="DM Sans"/>
              <a:cs typeface="DM Sans"/>
              <a:sym typeface="DM Sans"/>
            </a:endParaRPr>
          </a:p>
        </p:txBody>
      </p:sp>
      <p:pic>
        <p:nvPicPr>
          <p:cNvPr id="98" name="Google Shape;98;p32"/>
          <p:cNvPicPr preferRelativeResize="0"/>
          <p:nvPr/>
        </p:nvPicPr>
        <p:blipFill>
          <a:blip r:embed="rId3">
            <a:alphaModFix/>
          </a:blip>
          <a:stretch>
            <a:fillRect/>
          </a:stretch>
        </p:blipFill>
        <p:spPr>
          <a:xfrm>
            <a:off x="2605100" y="3654844"/>
            <a:ext cx="3933794" cy="162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1"/>
          <p:cNvSpPr txBox="1"/>
          <p:nvPr/>
        </p:nvSpPr>
        <p:spPr>
          <a:xfrm>
            <a:off x="2981598" y="841150"/>
            <a:ext cx="3441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5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1"/>
          <p:cNvSpPr txBox="1"/>
          <p:nvPr/>
        </p:nvSpPr>
        <p:spPr>
          <a:xfrm>
            <a:off x="984050" y="1871025"/>
            <a:ext cx="4064100" cy="20931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Con esta información disponible, el Departamento de  Marketing de la empresa pudo orientar las campañas futuras de lanzamiento, adaptando las actividades de Marketing a cada uno de los segmentos y en especial a su público objetivo.</a:t>
            </a:r>
            <a:endParaRPr b="0" i="0" sz="1350" u="none" cap="none" strike="noStrike">
              <a:solidFill>
                <a:srgbClr val="000000"/>
              </a:solidFill>
              <a:latin typeface="DM Sans"/>
              <a:ea typeface="DM Sans"/>
              <a:cs typeface="DM Sans"/>
              <a:sym typeface="DM Sans"/>
            </a:endParaRPr>
          </a:p>
          <a:p>
            <a:pPr indent="0" lvl="0" marL="0" marR="0" rtl="0" algn="just">
              <a:lnSpc>
                <a:spcPct val="115000"/>
              </a:lnSpc>
              <a:spcBef>
                <a:spcPts val="1000"/>
              </a:spcBef>
              <a:spcAft>
                <a:spcPts val="100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74" name="Google Shape;174;p41"/>
          <p:cNvSpPr txBox="1"/>
          <p:nvPr/>
        </p:nvSpPr>
        <p:spPr>
          <a:xfrm>
            <a:off x="984046" y="915990"/>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Resultados</a:t>
            </a:r>
            <a:endParaRPr b="1" i="0" sz="4000" u="none" cap="none" strike="noStrike">
              <a:solidFill>
                <a:schemeClr val="dk1"/>
              </a:solidFill>
              <a:latin typeface="DM Sans"/>
              <a:ea typeface="DM Sans"/>
              <a:cs typeface="DM Sans"/>
              <a:sym typeface="DM Sans"/>
            </a:endParaRPr>
          </a:p>
        </p:txBody>
      </p:sp>
      <p:pic>
        <p:nvPicPr>
          <p:cNvPr id="175" name="Google Shape;175;p41"/>
          <p:cNvPicPr preferRelativeResize="0"/>
          <p:nvPr/>
        </p:nvPicPr>
        <p:blipFill rotWithShape="1">
          <a:blip r:embed="rId3">
            <a:alphaModFix/>
          </a:blip>
          <a:srcRect b="0" l="0" r="0" t="0"/>
          <a:stretch/>
        </p:blipFill>
        <p:spPr>
          <a:xfrm>
            <a:off x="5106500" y="1658950"/>
            <a:ext cx="3073576" cy="2305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42"/>
          <p:cNvGrpSpPr/>
          <p:nvPr/>
        </p:nvGrpSpPr>
        <p:grpSpPr>
          <a:xfrm>
            <a:off x="473370" y="619431"/>
            <a:ext cx="738905" cy="738905"/>
            <a:chOff x="575612" y="1950748"/>
            <a:chExt cx="431100" cy="431100"/>
          </a:xfrm>
        </p:grpSpPr>
        <p:sp>
          <p:nvSpPr>
            <p:cNvPr id="181" name="Google Shape;181;p4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42"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183" name="Google Shape;183;p4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184" name="Google Shape;184;p42"/>
          <p:cNvSpPr txBox="1"/>
          <p:nvPr/>
        </p:nvSpPr>
        <p:spPr>
          <a:xfrm>
            <a:off x="473350" y="1626100"/>
            <a:ext cx="69435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¿Qué otros casos exitosos de clustering conocen? ¿Qué otros casos de éxito se les ocurren?</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185" name="Google Shape;185;p42"/>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3"/>
          <p:cNvSpPr txBox="1"/>
          <p:nvPr/>
        </p:nvSpPr>
        <p:spPr>
          <a:xfrm>
            <a:off x="686446" y="802376"/>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Recordemos el c</a:t>
            </a:r>
            <a:r>
              <a:rPr b="1" i="0" lang="es" sz="4000" u="none" cap="none" strike="noStrike">
                <a:solidFill>
                  <a:schemeClr val="dk1"/>
                </a:solidFill>
                <a:latin typeface="DM Sans"/>
                <a:ea typeface="DM Sans"/>
                <a:cs typeface="DM Sans"/>
                <a:sym typeface="DM Sans"/>
              </a:rPr>
              <a:t>aso: San Cristóbal</a:t>
            </a:r>
            <a:endParaRPr b="1" i="0" sz="4000" u="none" cap="none" strike="noStrike">
              <a:solidFill>
                <a:schemeClr val="dk1"/>
              </a:solidFill>
              <a:latin typeface="DM Sans"/>
              <a:ea typeface="DM Sans"/>
              <a:cs typeface="DM Sans"/>
              <a:sym typeface="DM Sans"/>
            </a:endParaRPr>
          </a:p>
        </p:txBody>
      </p:sp>
      <p:sp>
        <p:nvSpPr>
          <p:cNvPr id="191" name="Google Shape;191;p43"/>
          <p:cNvSpPr txBox="1"/>
          <p:nvPr/>
        </p:nvSpPr>
        <p:spPr>
          <a:xfrm>
            <a:off x="686450" y="2571750"/>
            <a:ext cx="3531900" cy="17418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San Cristóbal Seguros, es una empresa Argentina nacida hace más de 80 años, con un origen mutualista. Hoy el Grupo San Cristóbal, asegura a más de 725.000 personas y cuenta con presencia física en Argentina y Uruguay.</a:t>
            </a:r>
            <a:endParaRPr b="0" i="0" sz="1350" u="none" cap="none" strike="noStrike">
              <a:solidFill>
                <a:srgbClr val="000000"/>
              </a:solidFill>
              <a:latin typeface="DM Sans"/>
              <a:ea typeface="DM Sans"/>
              <a:cs typeface="DM Sans"/>
              <a:sym typeface="DM Sans"/>
            </a:endParaRPr>
          </a:p>
          <a:p>
            <a:pPr indent="0" lvl="0" marL="0" marR="0" rtl="0" algn="just">
              <a:lnSpc>
                <a:spcPct val="115000"/>
              </a:lnSpc>
              <a:spcBef>
                <a:spcPts val="100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La organización destaca por ser en una empresa líder, caracterizada por honrar sus acuerdos y generar un impacto positivo en la comunidad. </a:t>
            </a:r>
            <a:endParaRPr b="0" i="0" sz="1350" u="none" cap="none" strike="noStrike">
              <a:solidFill>
                <a:srgbClr val="000000"/>
              </a:solidFill>
              <a:latin typeface="DM Sans"/>
              <a:ea typeface="DM Sans"/>
              <a:cs typeface="DM Sans"/>
              <a:sym typeface="DM Sans"/>
            </a:endParaRPr>
          </a:p>
          <a:p>
            <a:pPr indent="0" lvl="0" marL="0" marR="0" rtl="0" algn="just">
              <a:lnSpc>
                <a:spcPct val="115000"/>
              </a:lnSpc>
              <a:spcBef>
                <a:spcPts val="1000"/>
              </a:spcBef>
              <a:spcAft>
                <a:spcPts val="100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92" name="Google Shape;192;p43"/>
          <p:cNvSpPr txBox="1"/>
          <p:nvPr/>
        </p:nvSpPr>
        <p:spPr>
          <a:xfrm>
            <a:off x="4680450" y="1626925"/>
            <a:ext cx="3463200" cy="1476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just">
              <a:lnSpc>
                <a:spcPct val="115000"/>
              </a:lnSpc>
              <a:spcBef>
                <a:spcPts val="1000"/>
              </a:spcBef>
              <a:spcAft>
                <a:spcPts val="100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 su vez, brinda un amplio portfolio de coberturas para individuos, productores agropecuarios, comercios, pymes y grandes empresas.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44"/>
          <p:cNvGrpSpPr/>
          <p:nvPr/>
        </p:nvGrpSpPr>
        <p:grpSpPr>
          <a:xfrm>
            <a:off x="473370" y="619431"/>
            <a:ext cx="738905" cy="738905"/>
            <a:chOff x="575612" y="1950748"/>
            <a:chExt cx="431100" cy="431100"/>
          </a:xfrm>
        </p:grpSpPr>
        <p:sp>
          <p:nvSpPr>
            <p:cNvPr id="198" name="Google Shape;198;p4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 name="Google Shape;199;p44"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00" name="Google Shape;200;p4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01" name="Google Shape;201;p44"/>
          <p:cNvSpPr txBox="1"/>
          <p:nvPr/>
        </p:nvSpPr>
        <p:spPr>
          <a:xfrm>
            <a:off x="473350" y="1626100"/>
            <a:ext cx="83388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El Caso San Cristóbal ¿Se trata de aprendizaje supervisado o no supervisado? ¿Se trata de problemas de clasificación o de regresión?</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202" name="Google Shape;202;p44"/>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08" name="Google Shape;208;p4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6"/>
          <p:cNvSpPr txBox="1"/>
          <p:nvPr/>
        </p:nvSpPr>
        <p:spPr>
          <a:xfrm>
            <a:off x="501450" y="1081750"/>
            <a:ext cx="7738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Recordemos el caso: </a:t>
            </a:r>
            <a:r>
              <a:rPr b="1" i="0" lang="es" sz="4000" u="none" cap="none" strike="noStrike">
                <a:solidFill>
                  <a:schemeClr val="dk1"/>
                </a:solidFill>
                <a:latin typeface="DM Sans"/>
                <a:ea typeface="DM Sans"/>
                <a:cs typeface="DM Sans"/>
                <a:sym typeface="DM Sans"/>
              </a:rPr>
              <a:t>Andreani</a:t>
            </a:r>
            <a:endParaRPr b="1" i="0" sz="4000" u="none" cap="none" strike="noStrike">
              <a:solidFill>
                <a:schemeClr val="dk1"/>
              </a:solidFill>
              <a:latin typeface="DM Sans"/>
              <a:ea typeface="DM Sans"/>
              <a:cs typeface="DM Sans"/>
              <a:sym typeface="DM Sans"/>
            </a:endParaRPr>
          </a:p>
        </p:txBody>
      </p:sp>
      <p:pic>
        <p:nvPicPr>
          <p:cNvPr id="214" name="Google Shape;214;p4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15" name="Google Shape;215;p46"/>
          <p:cNvSpPr txBox="1"/>
          <p:nvPr/>
        </p:nvSpPr>
        <p:spPr>
          <a:xfrm>
            <a:off x="549525" y="2192900"/>
            <a:ext cx="46944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350"/>
              <a:buFont typeface="Arial"/>
              <a:buNone/>
            </a:pPr>
            <a:r>
              <a:rPr b="0" i="0" lang="es" sz="1350" u="none" cap="none" strike="noStrike">
                <a:solidFill>
                  <a:schemeClr val="dk1"/>
                </a:solidFill>
                <a:latin typeface="DM Sans"/>
                <a:ea typeface="DM Sans"/>
                <a:cs typeface="DM Sans"/>
                <a:sym typeface="DM Sans"/>
              </a:rPr>
              <a:t>Andreani es una empresa de servicios logísticos orientada a crear una red de logística social. Cuenta con más de 4734 colaboradores, 165 puntos de ventas, 103 sucursales en 86 localidades, etc.</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descr="Te damos la bienvenida a Andreani!" id="216" name="Google Shape;216;p46"/>
          <p:cNvPicPr preferRelativeResize="0"/>
          <p:nvPr/>
        </p:nvPicPr>
        <p:blipFill rotWithShape="1">
          <a:blip r:embed="rId4">
            <a:alphaModFix/>
          </a:blip>
          <a:srcRect b="0" l="0" r="0" t="0"/>
          <a:stretch/>
        </p:blipFill>
        <p:spPr>
          <a:xfrm>
            <a:off x="5488651" y="1768838"/>
            <a:ext cx="2849250" cy="1605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ML para Andreani</a:t>
            </a:r>
            <a:endParaRPr b="1" i="0" sz="4000" u="none" cap="none" strike="noStrike">
              <a:solidFill>
                <a:schemeClr val="dk1"/>
              </a:solidFill>
              <a:latin typeface="DM Sans"/>
              <a:ea typeface="DM Sans"/>
              <a:cs typeface="DM Sans"/>
              <a:sym typeface="DM Sans"/>
            </a:endParaRPr>
          </a:p>
        </p:txBody>
      </p:sp>
      <p:sp>
        <p:nvSpPr>
          <p:cNvPr id="222" name="Google Shape;222;p47"/>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350"/>
              <a:buFont typeface="Arial"/>
              <a:buNone/>
            </a:pPr>
            <a:r>
              <a:rPr b="1" i="0" lang="es" sz="1350" u="none" cap="none" strike="noStrike">
                <a:solidFill>
                  <a:schemeClr val="dk1"/>
                </a:solidFill>
                <a:latin typeface="DM Sans"/>
                <a:ea typeface="DM Sans"/>
                <a:cs typeface="DM Sans"/>
                <a:sym typeface="DM Sans"/>
              </a:rPr>
              <a:t>Desafío: Generar un Modelo de Predicción de tiempos de entrega.</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50"/>
              <a:buFont typeface="Arial"/>
              <a:buNone/>
            </a:pPr>
            <a:r>
              <a:rPr b="1" i="0" lang="es" sz="1350" u="none" cap="none" strike="noStrike">
                <a:solidFill>
                  <a:schemeClr val="dk1"/>
                </a:solidFill>
                <a:latin typeface="DM Sans"/>
                <a:ea typeface="DM Sans"/>
                <a:cs typeface="DM Sans"/>
                <a:sym typeface="DM Sans"/>
              </a:rPr>
              <a:t>Objetivo: </a:t>
            </a:r>
            <a:r>
              <a:rPr b="0" i="0" lang="es" sz="1350" u="none" cap="none" strike="noStrike">
                <a:solidFill>
                  <a:schemeClr val="dk1"/>
                </a:solidFill>
                <a:latin typeface="DM Sans"/>
                <a:ea typeface="DM Sans"/>
                <a:cs typeface="DM Sans"/>
                <a:sym typeface="DM Sans"/>
              </a:rPr>
              <a:t>Predecir qué día va a llegar el paquete y en qué franja horaria (mañana/tarde). Tanto para entrega por Sucursal como para entrega en Domicilio.</a:t>
            </a:r>
            <a:endParaRPr b="0" i="0" sz="1350" u="none" cap="none" strike="noStrike">
              <a:solidFill>
                <a:srgbClr val="000000"/>
              </a:solidFill>
              <a:latin typeface="DM Sans"/>
              <a:ea typeface="DM Sans"/>
              <a:cs typeface="DM Sans"/>
              <a:sym typeface="DM Sans"/>
            </a:endParaRPr>
          </a:p>
        </p:txBody>
      </p:sp>
      <p:sp>
        <p:nvSpPr>
          <p:cNvPr id="223" name="Google Shape;223;p47"/>
          <p:cNvSpPr txBox="1"/>
          <p:nvPr/>
        </p:nvSpPr>
        <p:spPr>
          <a:xfrm>
            <a:off x="4527575" y="1908175"/>
            <a:ext cx="3834600" cy="2055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350"/>
              <a:buFont typeface="Arial"/>
              <a:buNone/>
            </a:pPr>
            <a:r>
              <a:rPr b="1" i="0" lang="es" sz="1350" u="none" cap="none" strike="noStrike">
                <a:solidFill>
                  <a:schemeClr val="dk1"/>
                </a:solidFill>
                <a:latin typeface="DM Sans"/>
                <a:ea typeface="DM Sans"/>
                <a:cs typeface="DM Sans"/>
                <a:sym typeface="DM Sans"/>
              </a:rPr>
              <a:t>¿Esto qué permite?</a:t>
            </a:r>
            <a:endParaRPr b="1" i="0" sz="1350" u="none" cap="none" strike="noStrike">
              <a:solidFill>
                <a:schemeClr val="dk1"/>
              </a:solidFill>
              <a:latin typeface="DM Sans"/>
              <a:ea typeface="DM Sans"/>
              <a:cs typeface="DM Sans"/>
              <a:sym typeface="DM Sans"/>
            </a:endParaRPr>
          </a:p>
          <a:p>
            <a:pPr indent="-269875" lvl="0" marL="285750" marR="0" rtl="0" algn="l">
              <a:lnSpc>
                <a:spcPct val="100000"/>
              </a:lnSpc>
              <a:spcBef>
                <a:spcPts val="100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Avisarle al usuario cuando va a estar llegando su paquete. 📫</a:t>
            </a:r>
            <a:endParaRPr b="0" i="0" sz="1350" u="none" cap="none" strike="noStrike">
              <a:solidFill>
                <a:schemeClr val="dk1"/>
              </a:solidFill>
              <a:latin typeface="DM Sans"/>
              <a:ea typeface="DM Sans"/>
              <a:cs typeface="DM Sans"/>
              <a:sym typeface="DM Sans"/>
            </a:endParaRPr>
          </a:p>
          <a:p>
            <a:pPr indent="-269875" lvl="0" marL="285750" marR="0" rtl="0" algn="l">
              <a:lnSpc>
                <a:spcPct val="100000"/>
              </a:lnSpc>
              <a:spcBef>
                <a:spcPts val="100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Optimizar la logística de la empresa. 🚚</a:t>
            </a:r>
            <a:endParaRPr b="0" i="0" sz="1350" u="none" cap="none" strike="noStrike">
              <a:solidFill>
                <a:schemeClr val="dk1"/>
              </a:solidFill>
              <a:latin typeface="DM Sans"/>
              <a:ea typeface="DM Sans"/>
              <a:cs typeface="DM Sans"/>
              <a:sym typeface="DM Sans"/>
            </a:endParaRPr>
          </a:p>
          <a:p>
            <a:pPr indent="-269875" lvl="0" marL="285750" marR="0" rtl="0" algn="l">
              <a:lnSpc>
                <a:spcPct val="100000"/>
              </a:lnSpc>
              <a:spcBef>
                <a:spcPts val="100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Incrementar la satisfacción y la experiencia de usuario.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p48"/>
          <p:cNvGrpSpPr/>
          <p:nvPr/>
        </p:nvGrpSpPr>
        <p:grpSpPr>
          <a:xfrm>
            <a:off x="501409" y="393810"/>
            <a:ext cx="738905" cy="738905"/>
            <a:chOff x="575612" y="1950748"/>
            <a:chExt cx="431100" cy="431100"/>
          </a:xfrm>
        </p:grpSpPr>
        <p:sp>
          <p:nvSpPr>
            <p:cNvPr id="229" name="Google Shape;229;p4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 name="Google Shape;230;p48"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31" name="Google Shape;231;p48"/>
          <p:cNvSpPr txBox="1"/>
          <p:nvPr/>
        </p:nvSpPr>
        <p:spPr>
          <a:xfrm>
            <a:off x="1473188" y="46320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32" name="Google Shape;232;p48"/>
          <p:cNvSpPr txBox="1"/>
          <p:nvPr/>
        </p:nvSpPr>
        <p:spPr>
          <a:xfrm>
            <a:off x="565200" y="1261125"/>
            <a:ext cx="71694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2000" u="none" cap="none" strike="noStrike">
                <a:solidFill>
                  <a:schemeClr val="lt1"/>
                </a:solidFill>
                <a:latin typeface="DM Sans"/>
                <a:ea typeface="DM Sans"/>
                <a:cs typeface="DM Sans"/>
                <a:sym typeface="DM Sans"/>
              </a:rPr>
              <a:t>Si los objetivos se orientan a:</a:t>
            </a:r>
            <a:endParaRPr b="0" i="0" sz="2000" u="none" cap="none" strike="noStrike">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lt1"/>
              </a:buClr>
              <a:buSzPts val="2000"/>
              <a:buFont typeface="DM Sans"/>
              <a:buChar char="✓"/>
            </a:pPr>
            <a:r>
              <a:rPr b="0" i="0" lang="es" sz="2000" u="none" cap="none" strike="noStrike">
                <a:solidFill>
                  <a:schemeClr val="lt1"/>
                </a:solidFill>
                <a:latin typeface="DM Sans"/>
                <a:ea typeface="DM Sans"/>
                <a:cs typeface="DM Sans"/>
                <a:sym typeface="DM Sans"/>
              </a:rPr>
              <a:t>Predecir qué día va a llegar el paquete y en qué franja horaria. Tanto para entrega por Sucursal como para entrega en Domicilio.</a:t>
            </a:r>
            <a:endParaRPr b="0" i="0" sz="2000" u="none" cap="none" strike="noStrike">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lt1"/>
              </a:buClr>
              <a:buSzPts val="2000"/>
              <a:buFont typeface="DM Sans"/>
              <a:buChar char="✓"/>
            </a:pPr>
            <a:r>
              <a:rPr b="0" i="0" lang="es" sz="2000" u="none" cap="none" strike="noStrike">
                <a:solidFill>
                  <a:schemeClr val="lt1"/>
                </a:solidFill>
                <a:latin typeface="DM Sans"/>
                <a:ea typeface="DM Sans"/>
                <a:cs typeface="DM Sans"/>
                <a:sym typeface="DM Sans"/>
              </a:rPr>
              <a:t>Avisarle al usuario cuando va a estar llegando su paquete.</a:t>
            </a:r>
            <a:endParaRPr b="0" i="0" sz="2000" u="none" cap="none" strike="noStrike">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lt1"/>
              </a:buClr>
              <a:buSzPts val="2000"/>
              <a:buFont typeface="DM Sans"/>
              <a:buChar char="✓"/>
            </a:pPr>
            <a:r>
              <a:rPr b="0" i="0" lang="es" sz="2000" u="none" cap="none" strike="noStrike">
                <a:solidFill>
                  <a:schemeClr val="lt1"/>
                </a:solidFill>
                <a:latin typeface="DM Sans"/>
                <a:ea typeface="DM Sans"/>
                <a:cs typeface="DM Sans"/>
                <a:sym typeface="DM Sans"/>
              </a:rPr>
              <a:t>Optimizar la logística de la empresa.</a:t>
            </a:r>
            <a:endParaRPr b="0" i="0" sz="2000" u="none" cap="none" strike="noStrike">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lt1"/>
              </a:buClr>
              <a:buSzPts val="2000"/>
              <a:buFont typeface="DM Sans"/>
              <a:buChar char="✓"/>
            </a:pPr>
            <a:r>
              <a:rPr b="0" i="0" lang="es" sz="2000" u="none" cap="none" strike="noStrike">
                <a:solidFill>
                  <a:schemeClr val="lt1"/>
                </a:solidFill>
                <a:latin typeface="DM Sans"/>
                <a:ea typeface="DM Sans"/>
                <a:cs typeface="DM Sans"/>
                <a:sym typeface="DM Sans"/>
              </a:rPr>
              <a:t>Incrementar la satisfacción y la experiencia de usuario.  </a:t>
            </a:r>
            <a:endParaRPr b="0" i="0" sz="20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2000" u="none" cap="none" strike="noStrike">
                <a:solidFill>
                  <a:srgbClr val="EAFF6A"/>
                </a:solidFill>
                <a:latin typeface="DM Sans"/>
                <a:ea typeface="DM Sans"/>
                <a:cs typeface="DM Sans"/>
                <a:sym typeface="DM Sans"/>
              </a:rPr>
              <a:t>¿Qué solución se podría plantear desde el ML y por qué?</a:t>
            </a:r>
            <a:endParaRPr b="0" i="0" sz="2000" u="none" cap="none" strike="noStrike">
              <a:solidFill>
                <a:srgbClr val="EAFF6A"/>
              </a:solidFill>
              <a:latin typeface="DM Sans"/>
              <a:ea typeface="DM Sans"/>
              <a:cs typeface="DM Sans"/>
              <a:sym typeface="DM Sans"/>
            </a:endParaRPr>
          </a:p>
        </p:txBody>
      </p:sp>
      <p:sp>
        <p:nvSpPr>
          <p:cNvPr id="233" name="Google Shape;233;p48"/>
          <p:cNvSpPr txBox="1"/>
          <p:nvPr/>
        </p:nvSpPr>
        <p:spPr>
          <a:xfrm>
            <a:off x="422325" y="43447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9"/>
          <p:cNvSpPr txBox="1"/>
          <p:nvPr/>
        </p:nvSpPr>
        <p:spPr>
          <a:xfrm>
            <a:off x="501450" y="947182"/>
            <a:ext cx="8396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Recordemos el caso: </a:t>
            </a:r>
            <a:r>
              <a:rPr b="1" i="0" lang="es" sz="4000" u="none" cap="none" strike="noStrike">
                <a:solidFill>
                  <a:schemeClr val="dk1"/>
                </a:solidFill>
                <a:latin typeface="DM Sans"/>
                <a:ea typeface="DM Sans"/>
                <a:cs typeface="DM Sans"/>
                <a:sym typeface="DM Sans"/>
              </a:rPr>
              <a:t>Hoteles Medplaya</a:t>
            </a:r>
            <a:endParaRPr b="1" i="0" sz="4000" u="none" cap="none" strike="noStrike">
              <a:solidFill>
                <a:schemeClr val="dk1"/>
              </a:solidFill>
              <a:latin typeface="DM Sans"/>
              <a:ea typeface="DM Sans"/>
              <a:cs typeface="DM Sans"/>
              <a:sym typeface="DM Sans"/>
            </a:endParaRPr>
          </a:p>
        </p:txBody>
      </p:sp>
      <p:pic>
        <p:nvPicPr>
          <p:cNvPr id="239" name="Google Shape;239;p4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40" name="Google Shape;240;p49"/>
          <p:cNvSpPr txBox="1"/>
          <p:nvPr/>
        </p:nvSpPr>
        <p:spPr>
          <a:xfrm>
            <a:off x="549525" y="2192900"/>
            <a:ext cx="3947700" cy="200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Arial"/>
              <a:buNone/>
            </a:pPr>
            <a:r>
              <a:rPr b="0" i="0" lang="es" sz="1350" u="none" cap="none" strike="noStrike">
                <a:solidFill>
                  <a:schemeClr val="dk1"/>
                </a:solidFill>
                <a:latin typeface="DM Sans"/>
                <a:ea typeface="DM Sans"/>
                <a:cs typeface="DM Sans"/>
                <a:sym typeface="DM Sans"/>
              </a:rPr>
              <a:t>MedPlaya es una cadena hotelera especializada en vacaciones en la costa. Desde su página de internet se pueden alquilar excursiones, hoteles y atractivos turísticos en múltiples destinos del mundo como así también, contratar servicios de viajes.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descr="integraciones XML con Medplaya | Doblemente" id="241" name="Google Shape;241;p49"/>
          <p:cNvPicPr preferRelativeResize="0"/>
          <p:nvPr/>
        </p:nvPicPr>
        <p:blipFill rotWithShape="1">
          <a:blip r:embed="rId4">
            <a:alphaModFix/>
          </a:blip>
          <a:srcRect b="0" l="0" r="0" t="0"/>
          <a:stretch/>
        </p:blipFill>
        <p:spPr>
          <a:xfrm>
            <a:off x="4646653" y="2192900"/>
            <a:ext cx="3871750" cy="1530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4000"/>
              <a:buFont typeface="Arial"/>
              <a:buNone/>
            </a:pPr>
            <a:r>
              <a:rPr b="1" i="0" lang="es" sz="4000" u="none" cap="none" strike="noStrike">
                <a:solidFill>
                  <a:schemeClr val="dk1"/>
                </a:solidFill>
                <a:latin typeface="DM Sans"/>
                <a:ea typeface="DM Sans"/>
                <a:cs typeface="DM Sans"/>
                <a:sym typeface="DM Sans"/>
              </a:rPr>
              <a:t>Caso Hoteles Medplaya</a:t>
            </a:r>
            <a:endParaRPr b="1" i="0" sz="4000" u="none" cap="none" strike="noStrike">
              <a:solidFill>
                <a:schemeClr val="dk1"/>
              </a:solidFill>
              <a:latin typeface="DM Sans"/>
              <a:ea typeface="DM Sans"/>
              <a:cs typeface="DM Sans"/>
              <a:sym typeface="DM Sans"/>
            </a:endParaRPr>
          </a:p>
        </p:txBody>
      </p:sp>
      <p:sp>
        <p:nvSpPr>
          <p:cNvPr id="247" name="Google Shape;247;p50"/>
          <p:cNvSpPr txBox="1"/>
          <p:nvPr/>
        </p:nvSpPr>
        <p:spPr>
          <a:xfrm>
            <a:off x="473350" y="1908175"/>
            <a:ext cx="3834600" cy="155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chemeClr val="dk1"/>
              </a:buClr>
              <a:buSzPts val="1600"/>
              <a:buFont typeface="Arial"/>
              <a:buNone/>
            </a:pPr>
            <a:r>
              <a:rPr b="1" i="0" lang="es" sz="1350" u="none" cap="none" strike="noStrike">
                <a:solidFill>
                  <a:schemeClr val="dk1"/>
                </a:solidFill>
                <a:latin typeface="DM Sans"/>
                <a:ea typeface="DM Sans"/>
                <a:cs typeface="DM Sans"/>
                <a:sym typeface="DM Sans"/>
              </a:rPr>
              <a:t>Retos: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600"/>
              <a:buFont typeface="Arial"/>
              <a:buNone/>
            </a:pPr>
            <a:r>
              <a:rPr b="0" i="0" lang="es" sz="1350" u="none" cap="none" strike="noStrike">
                <a:solidFill>
                  <a:schemeClr val="dk1"/>
                </a:solidFill>
                <a:latin typeface="DM Sans"/>
                <a:ea typeface="DM Sans"/>
                <a:cs typeface="DM Sans"/>
                <a:sym typeface="DM Sans"/>
              </a:rPr>
              <a:t>La aparición de nuevos actores en el sector hotelero que actúan como intermediarios ha supuesto al mismo tiempo una oportunidad y un reto para el sector. Ej. Airbnb.</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50"/>
              <a:buFont typeface="Arial"/>
              <a:buNone/>
            </a:pPr>
            <a:r>
              <a:t/>
            </a:r>
            <a:endParaRPr b="1" i="0" sz="1350" u="none" cap="none" strike="noStrike">
              <a:solidFill>
                <a:schemeClr val="dk1"/>
              </a:solidFill>
              <a:latin typeface="DM Sans"/>
              <a:ea typeface="DM Sans"/>
              <a:cs typeface="DM Sans"/>
              <a:sym typeface="DM Sans"/>
            </a:endParaRPr>
          </a:p>
        </p:txBody>
      </p:sp>
      <p:sp>
        <p:nvSpPr>
          <p:cNvPr id="248" name="Google Shape;248;p50"/>
          <p:cNvSpPr txBox="1"/>
          <p:nvPr/>
        </p:nvSpPr>
        <p:spPr>
          <a:xfrm>
            <a:off x="4527575" y="1908175"/>
            <a:ext cx="3834600" cy="189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chemeClr val="dk1"/>
              </a:buClr>
              <a:buSzPts val="1600"/>
              <a:buFont typeface="Arial"/>
              <a:buNone/>
            </a:pPr>
            <a:r>
              <a:rPr b="1" i="0" lang="es" sz="1350" u="none" cap="none" strike="noStrike">
                <a:solidFill>
                  <a:schemeClr val="dk1"/>
                </a:solidFill>
                <a:latin typeface="DM Sans"/>
                <a:ea typeface="DM Sans"/>
                <a:cs typeface="DM Sans"/>
                <a:sym typeface="DM Sans"/>
              </a:rPr>
              <a:t>Objetivo:</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600"/>
              <a:buFont typeface="Arial"/>
              <a:buNone/>
            </a:pPr>
            <a:r>
              <a:rPr b="0" i="0" lang="es" sz="1350" u="none" cap="none" strike="noStrike">
                <a:solidFill>
                  <a:schemeClr val="dk1"/>
                </a:solidFill>
                <a:latin typeface="DM Sans"/>
                <a:ea typeface="DM Sans"/>
                <a:cs typeface="DM Sans"/>
                <a:sym typeface="DM Sans"/>
              </a:rPr>
              <a:t>Conocer exactamente qué reservas se cancelarán para maximizar la ocupación de la cadena de hoteles.</a:t>
            </a:r>
            <a:endParaRPr b="0" i="0" sz="1350" u="none" cap="none" strike="noStrike">
              <a:solidFill>
                <a:schemeClr val="dk1"/>
              </a:solidFill>
              <a:latin typeface="DM Sans"/>
              <a:ea typeface="DM Sans"/>
              <a:cs typeface="DM Sans"/>
              <a:sym typeface="DM Sans"/>
            </a:endParaRPr>
          </a:p>
          <a:p>
            <a:pPr indent="0" lvl="0" marL="0" marR="0" rtl="0" algn="just">
              <a:lnSpc>
                <a:spcPct val="115000"/>
              </a:lnSpc>
              <a:spcBef>
                <a:spcPts val="1000"/>
              </a:spcBef>
              <a:spcAft>
                <a:spcPts val="0"/>
              </a:spcAft>
              <a:buClr>
                <a:schemeClr val="dk1"/>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100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3"/>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3"/>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05" name="Google Shape;105;p33"/>
          <p:cNvSpPr txBox="1"/>
          <p:nvPr/>
        </p:nvSpPr>
        <p:spPr>
          <a:xfrm>
            <a:off x="3655975" y="2541075"/>
            <a:ext cx="2299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06" name="Google Shape;106;p33"/>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 name="Google Shape;107;p33"/>
          <p:cNvPicPr preferRelativeResize="0"/>
          <p:nvPr/>
        </p:nvPicPr>
        <p:blipFill>
          <a:blip r:embed="rId3">
            <a:alphaModFix/>
          </a:blip>
          <a:stretch>
            <a:fillRect/>
          </a:stretch>
        </p:blipFill>
        <p:spPr>
          <a:xfrm>
            <a:off x="2605100" y="3654844"/>
            <a:ext cx="3933794" cy="1624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51"/>
          <p:cNvGrpSpPr/>
          <p:nvPr/>
        </p:nvGrpSpPr>
        <p:grpSpPr>
          <a:xfrm>
            <a:off x="501409" y="599085"/>
            <a:ext cx="738905" cy="738905"/>
            <a:chOff x="575612" y="1950748"/>
            <a:chExt cx="431100" cy="431100"/>
          </a:xfrm>
        </p:grpSpPr>
        <p:sp>
          <p:nvSpPr>
            <p:cNvPr id="254" name="Google Shape;254;p5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5" name="Google Shape;255;p51"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56" name="Google Shape;256;p51"/>
          <p:cNvSpPr txBox="1"/>
          <p:nvPr/>
        </p:nvSpPr>
        <p:spPr>
          <a:xfrm>
            <a:off x="1473188" y="66847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57" name="Google Shape;257;p51"/>
          <p:cNvSpPr txBox="1"/>
          <p:nvPr/>
        </p:nvSpPr>
        <p:spPr>
          <a:xfrm>
            <a:off x="583875" y="1440638"/>
            <a:ext cx="7169400" cy="259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2000" u="none" cap="none" strike="noStrike">
                <a:solidFill>
                  <a:schemeClr val="lt1"/>
                </a:solidFill>
                <a:latin typeface="DM Sans"/>
                <a:ea typeface="DM Sans"/>
                <a:cs typeface="DM Sans"/>
                <a:sym typeface="DM Sans"/>
              </a:rPr>
              <a:t> ¿Por qué es importante realizar este tipo de predicciones? </a:t>
            </a:r>
            <a:endParaRPr b="1" i="0" sz="200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b="0" i="0" lang="es" sz="2000" u="none" cap="none" strike="noStrike">
                <a:solidFill>
                  <a:schemeClr val="lt1"/>
                </a:solidFill>
                <a:latin typeface="DM Sans"/>
                <a:ea typeface="DM Sans"/>
                <a:cs typeface="DM Sans"/>
                <a:sym typeface="DM Sans"/>
              </a:rPr>
              <a:t>Debido a que las habitaciones con mayor probabilidad de cancelación, se pueden poner a la venta o lanzar una oferta al cliente para maximizar los ingresos de la compañía.</a:t>
            </a:r>
            <a:endParaRPr b="0" i="0" sz="200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rPr b="1" i="0" lang="es" sz="2000" u="none" cap="none" strike="noStrike">
                <a:solidFill>
                  <a:srgbClr val="EAFF6A"/>
                </a:solidFill>
                <a:latin typeface="DM Sans"/>
                <a:ea typeface="DM Sans"/>
                <a:cs typeface="DM Sans"/>
                <a:sym typeface="DM Sans"/>
              </a:rPr>
              <a:t>¿Cómo podríamos utilizar el ML para estas predicciones?</a:t>
            </a:r>
            <a:endParaRPr b="1" i="0" sz="2000" u="none" cap="none" strike="noStrike">
              <a:solidFill>
                <a:schemeClr val="lt1"/>
              </a:solidFill>
              <a:latin typeface="DM Sans"/>
              <a:ea typeface="DM Sans"/>
              <a:cs typeface="DM Sans"/>
              <a:sym typeface="DM Sans"/>
            </a:endParaRPr>
          </a:p>
        </p:txBody>
      </p:sp>
      <p:sp>
        <p:nvSpPr>
          <p:cNvPr id="258" name="Google Shape;258;p51"/>
          <p:cNvSpPr txBox="1"/>
          <p:nvPr/>
        </p:nvSpPr>
        <p:spPr>
          <a:xfrm>
            <a:off x="476250" y="413942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pSp>
        <p:nvGrpSpPr>
          <p:cNvPr id="263" name="Google Shape;263;p52"/>
          <p:cNvGrpSpPr/>
          <p:nvPr/>
        </p:nvGrpSpPr>
        <p:grpSpPr>
          <a:xfrm>
            <a:off x="501409" y="640060"/>
            <a:ext cx="738905" cy="738905"/>
            <a:chOff x="575612" y="1950748"/>
            <a:chExt cx="431100" cy="431100"/>
          </a:xfrm>
        </p:grpSpPr>
        <p:sp>
          <p:nvSpPr>
            <p:cNvPr id="264" name="Google Shape;264;p5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52"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66" name="Google Shape;266;p52"/>
          <p:cNvSpPr txBox="1"/>
          <p:nvPr/>
        </p:nvSpPr>
        <p:spPr>
          <a:xfrm>
            <a:off x="1473188" y="70945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67" name="Google Shape;267;p52"/>
          <p:cNvSpPr txBox="1"/>
          <p:nvPr/>
        </p:nvSpPr>
        <p:spPr>
          <a:xfrm>
            <a:off x="583875" y="1568888"/>
            <a:ext cx="71694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lt1"/>
                </a:solidFill>
                <a:latin typeface="DM Sans"/>
                <a:ea typeface="DM Sans"/>
                <a:cs typeface="DM Sans"/>
                <a:sym typeface="DM Sans"/>
              </a:rPr>
              <a:t>Cuando Amazon recomienda un producto en su sitio, claramente no es coincidencia. Este gigante del e-commerce conoce tan bien a sus clientes que puede realizar envíos incluso antes de que efectúen una compra. </a:t>
            </a:r>
            <a:endParaRPr b="0" i="0" sz="20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2000" u="none" cap="none" strike="noStrike">
                <a:solidFill>
                  <a:srgbClr val="EAFF6A"/>
                </a:solidFill>
                <a:latin typeface="DM Sans"/>
                <a:ea typeface="DM Sans"/>
                <a:cs typeface="DM Sans"/>
                <a:sym typeface="DM Sans"/>
              </a:rPr>
              <a:t>¿Crees que se usa el análisis predictivo? </a:t>
            </a:r>
            <a:endParaRPr b="1" i="0" sz="2000" u="none" cap="none" strike="noStrike">
              <a:solidFill>
                <a:srgbClr val="EAFF6A"/>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1" i="0" lang="es" sz="2000" u="none" cap="none" strike="noStrike">
                <a:solidFill>
                  <a:schemeClr val="lt1"/>
                </a:solidFill>
                <a:latin typeface="DM Sans"/>
                <a:ea typeface="DM Sans"/>
                <a:cs typeface="DM Sans"/>
                <a:sym typeface="DM Sans"/>
              </a:rPr>
              <a:t>¿Con qué otras empresas se detectan similitudes?</a:t>
            </a:r>
            <a:endParaRPr b="1" i="0" sz="2000" u="none" cap="none" strike="noStrike">
              <a:solidFill>
                <a:schemeClr val="lt1"/>
              </a:solidFill>
              <a:latin typeface="DM Sans"/>
              <a:ea typeface="DM Sans"/>
              <a:cs typeface="DM Sans"/>
              <a:sym typeface="DM Sans"/>
            </a:endParaRPr>
          </a:p>
        </p:txBody>
      </p:sp>
      <p:sp>
        <p:nvSpPr>
          <p:cNvPr id="268" name="Google Shape;268;p52"/>
          <p:cNvSpPr txBox="1"/>
          <p:nvPr/>
        </p:nvSpPr>
        <p:spPr>
          <a:xfrm>
            <a:off x="476250" y="40984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3"/>
          <p:cNvSpPr txBox="1"/>
          <p:nvPr/>
        </p:nvSpPr>
        <p:spPr>
          <a:xfrm>
            <a:off x="501450" y="1081750"/>
            <a:ext cx="7916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Recordemos el caso: A</a:t>
            </a:r>
            <a:r>
              <a:rPr b="1" i="0" lang="es" sz="4000" u="none" cap="none" strike="noStrike">
                <a:solidFill>
                  <a:schemeClr val="dk1"/>
                </a:solidFill>
                <a:latin typeface="DM Sans"/>
                <a:ea typeface="DM Sans"/>
                <a:cs typeface="DM Sans"/>
                <a:sym typeface="DM Sans"/>
              </a:rPr>
              <a:t>mazon</a:t>
            </a:r>
            <a:endParaRPr b="1" i="0" sz="4000" u="none" cap="none" strike="noStrike">
              <a:solidFill>
                <a:schemeClr val="dk1"/>
              </a:solidFill>
              <a:latin typeface="DM Sans"/>
              <a:ea typeface="DM Sans"/>
              <a:cs typeface="DM Sans"/>
              <a:sym typeface="DM Sans"/>
            </a:endParaRPr>
          </a:p>
        </p:txBody>
      </p:sp>
      <p:pic>
        <p:nvPicPr>
          <p:cNvPr id="274" name="Google Shape;274;p5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75" name="Google Shape;275;p53"/>
          <p:cNvSpPr txBox="1"/>
          <p:nvPr/>
        </p:nvSpPr>
        <p:spPr>
          <a:xfrm>
            <a:off x="549525" y="2192900"/>
            <a:ext cx="4859400" cy="275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Amazon es una de las 500 mayores empresas de EE.UU. Desde que Jeff Bezos lanzó Amazon.com en 1995, se ha hecho un progreso significativo en la oferta, en los sitios web y en la red internacional de distribución y servicio al cliente. En la actualidad, Amazon ofrece gran variedad de productos, desde libros o productos electrónicos, hasta raquetas de tenis, servicios de Cloud e incluso de Streaming como Amazon Prime.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6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descr="Amazon.com: Compras en Línea de Electrónicos, Ropa, Computadoras, Libros,  DVDs y más" id="276" name="Google Shape;276;p53"/>
          <p:cNvPicPr preferRelativeResize="0"/>
          <p:nvPr/>
        </p:nvPicPr>
        <p:blipFill rotWithShape="1">
          <a:blip r:embed="rId4">
            <a:alphaModFix/>
          </a:blip>
          <a:srcRect b="0" l="0" r="0" t="0"/>
          <a:stretch/>
        </p:blipFill>
        <p:spPr>
          <a:xfrm>
            <a:off x="5408936" y="1671436"/>
            <a:ext cx="3009325" cy="3009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4"/>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Enfoques de los sistemas de recomendación</a:t>
            </a:r>
            <a:endParaRPr b="1" i="0" sz="3500" u="none" cap="none" strike="noStrike">
              <a:solidFill>
                <a:schemeClr val="lt1"/>
              </a:solidFill>
              <a:latin typeface="DM Sans"/>
              <a:ea typeface="DM Sans"/>
              <a:cs typeface="DM Sans"/>
              <a:sym typeface="DM Sans"/>
            </a:endParaRPr>
          </a:p>
        </p:txBody>
      </p:sp>
      <p:pic>
        <p:nvPicPr>
          <p:cNvPr id="282" name="Google Shape;282;p54"/>
          <p:cNvPicPr preferRelativeResize="0"/>
          <p:nvPr/>
        </p:nvPicPr>
        <p:blipFill rotWithShape="1">
          <a:blip r:embed="rId3">
            <a:alphaModFix/>
          </a:blip>
          <a:srcRect b="0" l="0" r="0" t="0"/>
          <a:stretch/>
        </p:blipFill>
        <p:spPr>
          <a:xfrm>
            <a:off x="1058465" y="1500375"/>
            <a:ext cx="7027060" cy="2938275"/>
          </a:xfrm>
          <a:prstGeom prst="rect">
            <a:avLst/>
          </a:prstGeom>
          <a:noFill/>
          <a:ln cap="flat" cmpd="sng" w="9525">
            <a:solidFill>
              <a:srgbClr val="E8E7E3"/>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55"/>
          <p:cNvGrpSpPr/>
          <p:nvPr/>
        </p:nvGrpSpPr>
        <p:grpSpPr>
          <a:xfrm>
            <a:off x="501409" y="782935"/>
            <a:ext cx="738905" cy="738905"/>
            <a:chOff x="575612" y="1950748"/>
            <a:chExt cx="431100" cy="431100"/>
          </a:xfrm>
        </p:grpSpPr>
        <p:sp>
          <p:nvSpPr>
            <p:cNvPr id="288" name="Google Shape;288;p5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55"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90" name="Google Shape;290;p55"/>
          <p:cNvSpPr txBox="1"/>
          <p:nvPr/>
        </p:nvSpPr>
        <p:spPr>
          <a:xfrm>
            <a:off x="1473188" y="8523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91" name="Google Shape;291;p55"/>
          <p:cNvSpPr txBox="1"/>
          <p:nvPr/>
        </p:nvSpPr>
        <p:spPr>
          <a:xfrm>
            <a:off x="583875" y="1937313"/>
            <a:ext cx="7169400" cy="1554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 sz="2000" u="none" cap="none" strike="noStrike">
                <a:solidFill>
                  <a:schemeClr val="lt1"/>
                </a:solidFill>
                <a:latin typeface="DM Sans"/>
                <a:ea typeface="DM Sans"/>
                <a:cs typeface="DM Sans"/>
                <a:sym typeface="DM Sans"/>
              </a:rPr>
              <a:t>¿Qué ejemplos de filtrado colaborativo conocen? Y, ¿Qué ejemplos de filtrado basado en contenidos se les ocurren?</a:t>
            </a:r>
            <a:endParaRPr b="0" i="0" sz="2000" u="none" cap="none" strike="noStrike">
              <a:solidFill>
                <a:schemeClr val="lt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1" i="0" lang="es" sz="2000" u="none" cap="none" strike="noStrike">
                <a:solidFill>
                  <a:schemeClr val="lt1"/>
                </a:solidFill>
                <a:latin typeface="DM Sans"/>
                <a:ea typeface="DM Sans"/>
                <a:cs typeface="DM Sans"/>
                <a:sym typeface="DM Sans"/>
              </a:rPr>
              <a:t>Pensemos en qué estrategias permiten diferenciar uno del otro.</a:t>
            </a:r>
            <a:endParaRPr b="1" i="0" sz="2000" u="none" cap="none" strike="noStrike">
              <a:solidFill>
                <a:schemeClr val="lt1"/>
              </a:solidFill>
              <a:latin typeface="DM Sans"/>
              <a:ea typeface="DM Sans"/>
              <a:cs typeface="DM Sans"/>
              <a:sym typeface="DM Sans"/>
            </a:endParaRPr>
          </a:p>
        </p:txBody>
      </p:sp>
      <p:sp>
        <p:nvSpPr>
          <p:cNvPr id="292" name="Google Shape;292;p55"/>
          <p:cNvSpPr txBox="1"/>
          <p:nvPr/>
        </p:nvSpPr>
        <p:spPr>
          <a:xfrm>
            <a:off x="501400" y="39555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Caso accidentes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en Nueva York</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03" name="Google Shape;303;p57"/>
          <p:cNvSpPr txBox="1"/>
          <p:nvPr/>
        </p:nvSpPr>
        <p:spPr>
          <a:xfrm>
            <a:off x="473350" y="1281375"/>
            <a:ext cx="7169400" cy="303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lt1"/>
                </a:solidFill>
                <a:latin typeface="DM Sans"/>
                <a:ea typeface="DM Sans"/>
                <a:cs typeface="DM Sans"/>
                <a:sym typeface="DM Sans"/>
              </a:rPr>
              <a:t>¿Cómo se imaginan diseñar una estrategia para reducir la cantidad de accidentes en las vías de una gran ciudad como New York? </a:t>
            </a:r>
            <a:r>
              <a:rPr b="1" i="0" lang="es" sz="2000" u="none" cap="none" strike="noStrike">
                <a:solidFill>
                  <a:schemeClr val="lt1"/>
                </a:solidFill>
                <a:latin typeface="DM Sans"/>
                <a:ea typeface="DM Sans"/>
                <a:cs typeface="DM Sans"/>
                <a:sym typeface="DM Sans"/>
              </a:rPr>
              <a:t>Estudiaremos un caso real aplicado donde podremos ver el uso de Feature Engineering</a:t>
            </a:r>
            <a:endParaRPr b="1" i="0" sz="20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rgbClr val="83AEFB"/>
                </a:solidFill>
                <a:latin typeface="DM Sans"/>
                <a:ea typeface="DM Sans"/>
                <a:cs typeface="DM Sans"/>
                <a:sym typeface="DM Sans"/>
              </a:rPr>
              <a:t>Utilizaremos el notebook  </a:t>
            </a:r>
            <a:r>
              <a:rPr b="1" i="0" lang="es" sz="2000" u="none" cap="none" strike="noStrike">
                <a:solidFill>
                  <a:srgbClr val="83AEFB"/>
                </a:solidFill>
                <a:latin typeface="DM Sans"/>
                <a:ea typeface="DM Sans"/>
                <a:cs typeface="DM Sans"/>
                <a:sym typeface="DM Sans"/>
              </a:rPr>
              <a:t>Clase_1</a:t>
            </a:r>
            <a:r>
              <a:rPr b="1" lang="es" sz="2000">
                <a:solidFill>
                  <a:srgbClr val="83AEFB"/>
                </a:solidFill>
                <a:latin typeface="DM Sans"/>
                <a:ea typeface="DM Sans"/>
                <a:cs typeface="DM Sans"/>
                <a:sym typeface="DM Sans"/>
              </a:rPr>
              <a:t>0</a:t>
            </a:r>
            <a:r>
              <a:rPr b="1" i="0" lang="es" sz="2000" u="none" cap="none" strike="noStrike">
                <a:solidFill>
                  <a:srgbClr val="83AEFB"/>
                </a:solidFill>
                <a:latin typeface="DM Sans"/>
                <a:ea typeface="DM Sans"/>
                <a:cs typeface="DM Sans"/>
                <a:sym typeface="DM Sans"/>
              </a:rPr>
              <a:t>.ipynb</a:t>
            </a:r>
            <a:r>
              <a:rPr b="0" i="0" lang="es" sz="2000" u="none" cap="none" strike="noStrike">
                <a:solidFill>
                  <a:srgbClr val="83AEFB"/>
                </a:solidFill>
                <a:latin typeface="DM Sans"/>
                <a:ea typeface="DM Sans"/>
                <a:cs typeface="DM Sans"/>
                <a:sym typeface="DM Sans"/>
              </a:rPr>
              <a:t> disponible en la carpeta de clase.</a:t>
            </a:r>
            <a:endParaRPr b="0" i="0" sz="200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000" u="none" cap="none" strike="noStrike">
              <a:solidFill>
                <a:srgbClr val="B7B7B7"/>
              </a:solidFill>
              <a:latin typeface="DM Sans"/>
              <a:ea typeface="DM Sans"/>
              <a:cs typeface="DM Sans"/>
              <a:sym typeface="DM Sans"/>
            </a:endParaRPr>
          </a:p>
        </p:txBody>
      </p:sp>
      <p:grpSp>
        <p:nvGrpSpPr>
          <p:cNvPr id="304" name="Google Shape;304;p57"/>
          <p:cNvGrpSpPr/>
          <p:nvPr/>
        </p:nvGrpSpPr>
        <p:grpSpPr>
          <a:xfrm>
            <a:off x="473351" y="619523"/>
            <a:ext cx="738900" cy="738900"/>
            <a:chOff x="473351" y="619523"/>
            <a:chExt cx="738900" cy="738900"/>
          </a:xfrm>
        </p:grpSpPr>
        <p:sp>
          <p:nvSpPr>
            <p:cNvPr id="305" name="Google Shape;305;p5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6" name="Google Shape;306;p5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8"/>
          <p:cNvSpPr/>
          <p:nvPr/>
        </p:nvSpPr>
        <p:spPr>
          <a:xfrm>
            <a:off x="457346" y="468198"/>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8" title="ícono de desafío entregable"/>
          <p:cNvPicPr preferRelativeResize="0"/>
          <p:nvPr/>
        </p:nvPicPr>
        <p:blipFill rotWithShape="1">
          <a:blip r:embed="rId3">
            <a:alphaModFix/>
          </a:blip>
          <a:srcRect b="0" l="0" r="0" t="0"/>
          <a:stretch/>
        </p:blipFill>
        <p:spPr>
          <a:xfrm>
            <a:off x="543106" y="558677"/>
            <a:ext cx="250116" cy="250118"/>
          </a:xfrm>
          <a:prstGeom prst="rect">
            <a:avLst/>
          </a:prstGeom>
          <a:noFill/>
          <a:ln>
            <a:noFill/>
          </a:ln>
        </p:spPr>
      </p:pic>
      <p:sp>
        <p:nvSpPr>
          <p:cNvPr id="313" name="Google Shape;313;p58"/>
          <p:cNvSpPr txBox="1"/>
          <p:nvPr/>
        </p:nvSpPr>
        <p:spPr>
          <a:xfrm>
            <a:off x="210800" y="2005100"/>
            <a:ext cx="4316700" cy="325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Crearás un notebook que complemente el trabajo realizado en los siguientes apartados: </a:t>
            </a:r>
            <a:endParaRPr b="0" i="0" sz="1350" u="none" cap="none" strike="noStrike">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chemeClr val="dk1"/>
              </a:buClr>
              <a:buSzPts val="1100"/>
              <a:buFont typeface="DM Sans"/>
              <a:buChar char="-"/>
            </a:pPr>
            <a:r>
              <a:rPr b="0" i="0" lang="es" sz="1350" u="none" cap="none" strike="noStrike">
                <a:solidFill>
                  <a:srgbClr val="999999"/>
                </a:solidFill>
                <a:latin typeface="DM Sans"/>
                <a:ea typeface="DM Sans"/>
                <a:cs typeface="DM Sans"/>
                <a:sym typeface="DM Sans"/>
              </a:rPr>
              <a:t>i) elegir un método de feature selection para reducir la dimensionalidad del dataset, </a:t>
            </a:r>
            <a:endParaRPr b="0" i="0" sz="1350" u="none" cap="none" strike="noStrike">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chemeClr val="dk1"/>
              </a:buClr>
              <a:buSzPts val="1100"/>
              <a:buFont typeface="DM Sans"/>
              <a:buChar char="-"/>
            </a:pPr>
            <a:r>
              <a:rPr b="0" i="0" lang="es" sz="1350" u="none" cap="none" strike="noStrike">
                <a:solidFill>
                  <a:srgbClr val="999999"/>
                </a:solidFill>
                <a:latin typeface="DM Sans"/>
                <a:ea typeface="DM Sans"/>
                <a:cs typeface="DM Sans"/>
                <a:sym typeface="DM Sans"/>
              </a:rPr>
              <a:t>ii) elegir un algoritmo de regresión o clasificación para entrenar con los datos elegidos,</a:t>
            </a:r>
            <a:endParaRPr b="0" i="0" sz="1350" u="none" cap="none" strike="noStrike">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chemeClr val="dk1"/>
              </a:buClr>
              <a:buSzPts val="1100"/>
              <a:buFont typeface="DM Sans"/>
              <a:buChar char="-"/>
            </a:pPr>
            <a:r>
              <a:rPr b="0" i="0" lang="es" sz="1350" u="none" cap="none" strike="noStrike">
                <a:solidFill>
                  <a:srgbClr val="999999"/>
                </a:solidFill>
                <a:latin typeface="DM Sans"/>
                <a:ea typeface="DM Sans"/>
                <a:cs typeface="DM Sans"/>
                <a:sym typeface="DM Sans"/>
              </a:rPr>
              <a:t> iii) cálculo de métricas bás</a:t>
            </a:r>
            <a:r>
              <a:rPr lang="es" sz="1350">
                <a:solidFill>
                  <a:srgbClr val="999999"/>
                </a:solidFill>
                <a:latin typeface="DM Sans"/>
                <a:ea typeface="DM Sans"/>
                <a:cs typeface="DM Sans"/>
                <a:sym typeface="DM Sans"/>
              </a:rPr>
              <a:t>icas </a:t>
            </a:r>
            <a:r>
              <a:rPr b="0" i="0" lang="es" sz="1350" u="none" cap="none" strike="noStrike">
                <a:solidFill>
                  <a:srgbClr val="999999"/>
                </a:solidFill>
                <a:latin typeface="DM Sans"/>
                <a:ea typeface="DM Sans"/>
                <a:cs typeface="DM Sans"/>
                <a:sym typeface="DM Sans"/>
              </a:rPr>
              <a:t>para validar el modelo</a:t>
            </a:r>
            <a:endParaRPr b="0" i="0" sz="1350" u="none" cap="none" strike="noStrike">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chemeClr val="dk1"/>
              </a:buClr>
              <a:buSzPts val="1100"/>
              <a:buFont typeface="DM Sans"/>
              <a:buChar char="-"/>
            </a:pPr>
            <a:r>
              <a:rPr b="0" i="0" lang="es" sz="1350" u="none" cap="none" strike="noStrike">
                <a:solidFill>
                  <a:srgbClr val="999999"/>
                </a:solidFill>
                <a:latin typeface="DM Sans"/>
                <a:ea typeface="DM Sans"/>
                <a:cs typeface="DM Sans"/>
                <a:sym typeface="DM Sans"/>
              </a:rPr>
              <a:t>iv) generar conclusiones con base en los resultados obtenidos.</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314" name="Google Shape;314;p58"/>
          <p:cNvSpPr txBox="1"/>
          <p:nvPr/>
        </p:nvSpPr>
        <p:spPr>
          <a:xfrm>
            <a:off x="501450" y="1081750"/>
            <a:ext cx="73101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300"/>
              <a:buFont typeface="Arial"/>
              <a:buNone/>
            </a:pPr>
            <a:r>
              <a:rPr b="1" i="0" lang="es" sz="3300" u="none" cap="none" strike="noStrike">
                <a:solidFill>
                  <a:schemeClr val="dk1"/>
                </a:solidFill>
                <a:latin typeface="DM Sans"/>
                <a:ea typeface="DM Sans"/>
                <a:cs typeface="DM Sans"/>
                <a:sym typeface="DM Sans"/>
              </a:rPr>
              <a:t>Estructurando un proyecto de DS-parte III</a:t>
            </a:r>
            <a:endParaRPr b="1" i="0" sz="3300" u="none" cap="none" strike="noStrike">
              <a:solidFill>
                <a:schemeClr val="dk1"/>
              </a:solidFill>
              <a:latin typeface="DM Sans"/>
              <a:ea typeface="DM Sans"/>
              <a:cs typeface="DM Sans"/>
              <a:sym typeface="DM Sans"/>
            </a:endParaRPr>
          </a:p>
        </p:txBody>
      </p:sp>
      <p:pic>
        <p:nvPicPr>
          <p:cNvPr id="315" name="Google Shape;315;p5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16" name="Google Shape;316;p5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chemeClr val="dk1"/>
                </a:solidFill>
                <a:latin typeface="DM Sans"/>
                <a:ea typeface="DM Sans"/>
                <a:cs typeface="DM Sans"/>
                <a:sym typeface="DM Sans"/>
              </a:rPr>
              <a:t>PROYECTO FINAL </a:t>
            </a:r>
            <a:endParaRPr b="0" i="0" sz="1400" u="none" cap="none" strike="noStrike">
              <a:solidFill>
                <a:srgbClr val="000000"/>
              </a:solidFill>
              <a:latin typeface="DM Sans"/>
              <a:ea typeface="DM Sans"/>
              <a:cs typeface="DM Sans"/>
              <a:sym typeface="DM Sans"/>
            </a:endParaRPr>
          </a:p>
        </p:txBody>
      </p:sp>
      <p:sp>
        <p:nvSpPr>
          <p:cNvPr id="317" name="Google Shape;317;p58"/>
          <p:cNvSpPr txBox="1"/>
          <p:nvPr/>
        </p:nvSpPr>
        <p:spPr>
          <a:xfrm>
            <a:off x="4527575" y="1603375"/>
            <a:ext cx="4145700" cy="34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Aspectos a incluir</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El código debe estar hecho en un notebook y debe estar probado.</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Toda la entrega debe estar en su GitHub (notebook y base de datos).</a:t>
            </a:r>
            <a:endParaRPr sz="1350">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Formato</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Entregar un archivo con formato .ipynb. Debe tener el nombre “Proyecto_ParteIII_+Apellido.ipynb”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Sugerencias</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Preparar el código y probar los resultados con subconjuntos del conjunto original.</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b="0" i="0" sz="1350" u="none" cap="none" strike="noStrike">
              <a:solidFill>
                <a:srgbClr val="83AEFB"/>
              </a:solidFill>
              <a:latin typeface="DM Sans"/>
              <a:ea typeface="DM Sans"/>
              <a:cs typeface="DM Sans"/>
              <a:sym typeface="DM Sans"/>
            </a:endParaRPr>
          </a:p>
        </p:txBody>
      </p:sp>
      <p:sp>
        <p:nvSpPr>
          <p:cNvPr id="318" name="Google Shape;318;p58"/>
          <p:cNvSpPr/>
          <p:nvPr/>
        </p:nvSpPr>
        <p:spPr>
          <a:xfrm>
            <a:off x="636450" y="838675"/>
            <a:ext cx="8036700" cy="60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13" name="Google Shape;113;p34"/>
          <p:cNvPicPr preferRelativeResize="0"/>
          <p:nvPr/>
        </p:nvPicPr>
        <p:blipFill rotWithShape="1">
          <a:blip r:embed="rId3">
            <a:alphaModFix/>
          </a:blip>
          <a:srcRect b="0" l="0" r="0" t="0"/>
          <a:stretch/>
        </p:blipFill>
        <p:spPr>
          <a:xfrm>
            <a:off x="2147663" y="1793188"/>
            <a:ext cx="196975" cy="196975"/>
          </a:xfrm>
          <a:prstGeom prst="rect">
            <a:avLst/>
          </a:prstGeom>
          <a:noFill/>
          <a:ln>
            <a:noFill/>
          </a:ln>
        </p:spPr>
      </p:pic>
      <p:sp>
        <p:nvSpPr>
          <p:cNvPr id="114" name="Google Shape;114;p34"/>
          <p:cNvSpPr txBox="1"/>
          <p:nvPr/>
        </p:nvSpPr>
        <p:spPr>
          <a:xfrm>
            <a:off x="2541836" y="170546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Analizar </a:t>
            </a:r>
            <a:r>
              <a:rPr b="0" i="0" lang="es" sz="1350" u="none" cap="none" strike="noStrike">
                <a:solidFill>
                  <a:schemeClr val="lt1"/>
                </a:solidFill>
                <a:latin typeface="DM Sans"/>
                <a:ea typeface="DM Sans"/>
                <a:cs typeface="DM Sans"/>
                <a:sym typeface="DM Sans"/>
              </a:rPr>
              <a:t>casos de éxito de la aplicación de la Ciencia de Datos en diferentes industrias.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334" name="Google Shape;334;p61"/>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100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Casos de Éxitos: Mazda, San Cristóbal Seguros y Starbucks. Caso Empresa de Seguros. Creación de presentación ejecutiva</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3"/>
          <p:cNvSpPr txBox="1"/>
          <p:nvPr/>
        </p:nvSpPr>
        <p:spPr>
          <a:xfrm>
            <a:off x="475500" y="2287050"/>
            <a:ext cx="8193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100">
                <a:solidFill>
                  <a:srgbClr val="EAFF6A"/>
                </a:solidFill>
                <a:latin typeface="DM Sans"/>
                <a:ea typeface="DM Sans"/>
                <a:cs typeface="DM Sans"/>
                <a:sym typeface="DM Sans"/>
              </a:rPr>
              <a:t>Educación digital</a:t>
            </a:r>
            <a:br>
              <a:rPr b="1" lang="es" sz="3100">
                <a:solidFill>
                  <a:srgbClr val="EAFF6A"/>
                </a:solidFill>
                <a:latin typeface="DM Sans"/>
                <a:ea typeface="DM Sans"/>
                <a:cs typeface="DM Sans"/>
                <a:sym typeface="DM Sans"/>
              </a:rPr>
            </a:br>
            <a:r>
              <a:rPr b="1" lang="es" sz="3100">
                <a:solidFill>
                  <a:schemeClr val="lt1"/>
                </a:solidFill>
                <a:latin typeface="DM Sans"/>
                <a:ea typeface="DM Sans"/>
                <a:cs typeface="DM Sans"/>
                <a:sym typeface="DM Sans"/>
              </a:rPr>
              <a:t>para el mundo real</a:t>
            </a:r>
            <a:r>
              <a:rPr b="1" lang="es" sz="3100">
                <a:solidFill>
                  <a:srgbClr val="EAFF6A"/>
                </a:solidFill>
                <a:latin typeface="DM Sans"/>
                <a:ea typeface="DM Sans"/>
                <a:cs typeface="DM Sans"/>
                <a:sym typeface="DM Sans"/>
              </a:rPr>
              <a:t>.</a:t>
            </a:r>
            <a:endParaRPr b="1" sz="310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5"/>
          <p:cNvSpPr txBox="1"/>
          <p:nvPr/>
        </p:nvSpPr>
        <p:spPr>
          <a:xfrm>
            <a:off x="647450" y="796799"/>
            <a:ext cx="8022600" cy="492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 qué trata la ciencia de datos?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120" name="Google Shape;120;p35"/>
          <p:cNvSpPr txBox="1"/>
          <p:nvPr/>
        </p:nvSpPr>
        <p:spPr>
          <a:xfrm>
            <a:off x="4672550" y="2107675"/>
            <a:ext cx="34650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Existen múltiples definiciones al respecto. Sin embargo, elegimos esta definición para el desarrollo del curso 🧐</a:t>
            </a:r>
            <a:endParaRPr b="0" i="0" sz="1350" u="none" cap="none" strike="noStrike">
              <a:solidFill>
                <a:schemeClr val="dk1"/>
              </a:solidFill>
              <a:latin typeface="DM Sans"/>
              <a:ea typeface="DM Sans"/>
              <a:cs typeface="DM Sans"/>
              <a:sym typeface="DM Sans"/>
            </a:endParaRPr>
          </a:p>
        </p:txBody>
      </p:sp>
      <p:sp>
        <p:nvSpPr>
          <p:cNvPr id="121" name="Google Shape;121;p35"/>
          <p:cNvSpPr txBox="1"/>
          <p:nvPr/>
        </p:nvSpPr>
        <p:spPr>
          <a:xfrm>
            <a:off x="688050" y="2107675"/>
            <a:ext cx="4025100" cy="3117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Sin dudas, la Ciencia de Datos es una disciplina transversal a múltiples industrias, como ser por ejemplo: Finanzas, Retail, Automotriz, Logística, Turismo, etc.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60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A lo largo de esta sesión, indagaremos sobre algunos Casos de Éxitos basados en diversas industrias de aplicación.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60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6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pSp>
        <p:nvGrpSpPr>
          <p:cNvPr id="126" name="Google Shape;126;p36"/>
          <p:cNvGrpSpPr/>
          <p:nvPr/>
        </p:nvGrpSpPr>
        <p:grpSpPr>
          <a:xfrm>
            <a:off x="473370" y="619431"/>
            <a:ext cx="738905" cy="738905"/>
            <a:chOff x="575612" y="1950748"/>
            <a:chExt cx="431100" cy="431100"/>
          </a:xfrm>
        </p:grpSpPr>
        <p:sp>
          <p:nvSpPr>
            <p:cNvPr id="127" name="Google Shape;127;p36"/>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8" name="Google Shape;128;p36"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129" name="Google Shape;129;p3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130" name="Google Shape;130;p36"/>
          <p:cNvSpPr txBox="1"/>
          <p:nvPr/>
        </p:nvSpPr>
        <p:spPr>
          <a:xfrm>
            <a:off x="473350" y="1626100"/>
            <a:ext cx="83388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¿Cómo usarían modelos analíticos (aprendizaje supervisado y no supervisado) en empresas para la resolución de problemas de una compañía cervecera?</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131" name="Google Shape;131;p36"/>
          <p:cNvSpPr txBox="1"/>
          <p:nvPr/>
        </p:nvSpPr>
        <p:spPr>
          <a:xfrm>
            <a:off x="473350" y="41095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7"/>
          <p:cNvSpPr txBox="1"/>
          <p:nvPr/>
        </p:nvSpPr>
        <p:spPr>
          <a:xfrm>
            <a:off x="384200" y="2056320"/>
            <a:ext cx="36438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highlight>
                  <a:srgbClr val="EAFF6A"/>
                </a:highlight>
                <a:latin typeface="DM Sans"/>
                <a:ea typeface="DM Sans"/>
                <a:cs typeface="DM Sans"/>
                <a:sym typeface="DM Sans"/>
              </a:rPr>
              <a:t>Mazda Motor Corporation </a:t>
            </a:r>
            <a:r>
              <a:rPr b="0" i="0" lang="es" sz="1350" u="none" cap="none" strike="noStrike">
                <a:solidFill>
                  <a:schemeClr val="dk1"/>
                </a:solidFill>
                <a:latin typeface="DM Sans"/>
                <a:ea typeface="DM Sans"/>
                <a:cs typeface="DM Sans"/>
                <a:sym typeface="DM Sans"/>
              </a:rPr>
              <a:t>es un fabricante de automóviles japonés, fundado en 1920, con sede principal en Hiroshima, y con plantas en las localidades de Hiroshima, Nishinoura, Nakanoseki y Miyoshi, Japón.</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La organización implementó un algoritmo de Segmentación de Clientes, dentro de la aplicación del ámbito de estudio de la Ciencia de Datos.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dk1"/>
              </a:solidFill>
              <a:highlight>
                <a:srgbClr val="EAFF6A"/>
              </a:highlight>
              <a:latin typeface="DM Sans"/>
              <a:ea typeface="DM Sans"/>
              <a:cs typeface="DM Sans"/>
              <a:sym typeface="DM Sans"/>
            </a:endParaRPr>
          </a:p>
        </p:txBody>
      </p:sp>
      <p:sp>
        <p:nvSpPr>
          <p:cNvPr id="137" name="Google Shape;137;p37"/>
          <p:cNvSpPr txBox="1"/>
          <p:nvPr/>
        </p:nvSpPr>
        <p:spPr>
          <a:xfrm>
            <a:off x="384200" y="754000"/>
            <a:ext cx="6862500" cy="402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Recordemos el caso: </a:t>
            </a:r>
            <a:r>
              <a:rPr b="1" i="0" lang="es" sz="4000" u="none" cap="none" strike="noStrike">
                <a:solidFill>
                  <a:schemeClr val="dk1"/>
                </a:solidFill>
                <a:latin typeface="DM Sans"/>
                <a:ea typeface="DM Sans"/>
                <a:cs typeface="DM Sans"/>
                <a:sym typeface="DM Sans"/>
              </a:rPr>
              <a:t>Mazda Motor Corporation</a:t>
            </a:r>
            <a:endParaRPr b="1" i="0" sz="4000" u="none" cap="none" strike="noStrike">
              <a:solidFill>
                <a:schemeClr val="dk1"/>
              </a:solidFill>
              <a:latin typeface="DM Sans"/>
              <a:ea typeface="DM Sans"/>
              <a:cs typeface="DM Sans"/>
              <a:sym typeface="DM Sans"/>
            </a:endParaRPr>
          </a:p>
        </p:txBody>
      </p:sp>
      <p:pic>
        <p:nvPicPr>
          <p:cNvPr descr="Mazda Logo - PNG y Vector" id="138" name="Google Shape;138;p37"/>
          <p:cNvPicPr preferRelativeResize="0"/>
          <p:nvPr/>
        </p:nvPicPr>
        <p:blipFill rotWithShape="1">
          <a:blip r:embed="rId3">
            <a:alphaModFix/>
          </a:blip>
          <a:srcRect b="0" l="0" r="0" t="0"/>
          <a:stretch/>
        </p:blipFill>
        <p:spPr>
          <a:xfrm>
            <a:off x="5679575" y="1945406"/>
            <a:ext cx="2125575" cy="1902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8"/>
          <p:cNvSpPr txBox="1"/>
          <p:nvPr/>
        </p:nvSpPr>
        <p:spPr>
          <a:xfrm>
            <a:off x="1073071" y="1093015"/>
            <a:ext cx="7841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Segmentos Mazda</a:t>
            </a:r>
            <a:endParaRPr b="1" i="0" sz="4000" u="none" cap="none" strike="noStrike">
              <a:solidFill>
                <a:schemeClr val="dk1"/>
              </a:solidFill>
              <a:latin typeface="DM Sans"/>
              <a:ea typeface="DM Sans"/>
              <a:cs typeface="DM Sans"/>
              <a:sym typeface="DM Sans"/>
            </a:endParaRPr>
          </a:p>
        </p:txBody>
      </p:sp>
      <p:sp>
        <p:nvSpPr>
          <p:cNvPr id="144" name="Google Shape;144;p38"/>
          <p:cNvSpPr txBox="1"/>
          <p:nvPr/>
        </p:nvSpPr>
        <p:spPr>
          <a:xfrm>
            <a:off x="1179950" y="2426925"/>
            <a:ext cx="3549600" cy="697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10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Una vez aplicados los más de 30 atributos para obtener la segmentación de los clientes de Mazda, el algoritmo identificó claramente </a:t>
            </a:r>
            <a:r>
              <a:rPr b="1" i="0" lang="es" sz="1350" u="none" cap="none" strike="noStrike">
                <a:solidFill>
                  <a:srgbClr val="000000"/>
                </a:solidFill>
                <a:latin typeface="DM Sans"/>
                <a:ea typeface="DM Sans"/>
                <a:cs typeface="DM Sans"/>
                <a:sym typeface="DM Sans"/>
              </a:rPr>
              <a:t>5 segmentos de clientes</a:t>
            </a:r>
            <a:r>
              <a:rPr b="0" i="0" lang="es" sz="1350" u="none" cap="none" strike="noStrike">
                <a:solidFill>
                  <a:srgbClr val="000000"/>
                </a:solidFill>
                <a:latin typeface="DM Sans"/>
                <a:ea typeface="DM Sans"/>
                <a:cs typeface="DM Sans"/>
                <a:sym typeface="DM Sans"/>
              </a:rPr>
              <a:t> bien diferenciados.</a:t>
            </a:r>
            <a:endParaRPr b="0" i="0" sz="1350" u="none" cap="none" strike="noStrike">
              <a:solidFill>
                <a:srgbClr val="000000"/>
              </a:solidFill>
              <a:latin typeface="DM Sans"/>
              <a:ea typeface="DM Sans"/>
              <a:cs typeface="DM Sans"/>
              <a:sym typeface="DM Sans"/>
            </a:endParaRPr>
          </a:p>
        </p:txBody>
      </p:sp>
      <p:pic>
        <p:nvPicPr>
          <p:cNvPr id="145" name="Google Shape;145;p38"/>
          <p:cNvPicPr preferRelativeResize="0"/>
          <p:nvPr/>
        </p:nvPicPr>
        <p:blipFill rotWithShape="1">
          <a:blip r:embed="rId3">
            <a:alphaModFix/>
          </a:blip>
          <a:srcRect b="0" l="0" r="0" t="0"/>
          <a:stretch/>
        </p:blipFill>
        <p:spPr>
          <a:xfrm>
            <a:off x="4774438" y="1617775"/>
            <a:ext cx="4256726" cy="2316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cxnSp>
        <p:nvCxnSpPr>
          <p:cNvPr id="150" name="Google Shape;150;p39"/>
          <p:cNvCxnSpPr>
            <a:stCxn id="151" idx="6"/>
            <a:endCxn id="152" idx="2"/>
          </p:cNvCxnSpPr>
          <p:nvPr/>
        </p:nvCxnSpPr>
        <p:spPr>
          <a:xfrm>
            <a:off x="1818988" y="2175550"/>
            <a:ext cx="5174100" cy="0"/>
          </a:xfrm>
          <a:prstGeom prst="straightConnector1">
            <a:avLst/>
          </a:prstGeom>
          <a:noFill/>
          <a:ln cap="flat" cmpd="sng" w="19050">
            <a:solidFill>
              <a:srgbClr val="888888"/>
            </a:solidFill>
            <a:prstDash val="solid"/>
            <a:round/>
            <a:headEnd len="sm" w="sm" type="none"/>
            <a:tailEnd len="sm" w="sm" type="none"/>
          </a:ln>
        </p:spPr>
      </p:cxnSp>
      <p:sp>
        <p:nvSpPr>
          <p:cNvPr id="151" name="Google Shape;151;p39"/>
          <p:cNvSpPr/>
          <p:nvPr/>
        </p:nvSpPr>
        <p:spPr>
          <a:xfrm>
            <a:off x="1196188" y="1862800"/>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1</a:t>
            </a:r>
            <a:endParaRPr b="1" i="0" sz="1350" u="none" cap="none" strike="noStrike">
              <a:solidFill>
                <a:srgbClr val="000000"/>
              </a:solidFill>
              <a:latin typeface="DM Sans"/>
              <a:ea typeface="DM Sans"/>
              <a:cs typeface="DM Sans"/>
              <a:sym typeface="DM Sans"/>
            </a:endParaRPr>
          </a:p>
        </p:txBody>
      </p:sp>
      <p:sp>
        <p:nvSpPr>
          <p:cNvPr id="153" name="Google Shape;153;p39"/>
          <p:cNvSpPr txBox="1"/>
          <p:nvPr/>
        </p:nvSpPr>
        <p:spPr>
          <a:xfrm>
            <a:off x="1196200" y="733300"/>
            <a:ext cx="50541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Segmentos Mazda</a:t>
            </a:r>
            <a:endParaRPr b="1" i="0" sz="4000" u="none" cap="none" strike="noStrike">
              <a:solidFill>
                <a:schemeClr val="dk1"/>
              </a:solidFill>
              <a:latin typeface="DM Sans"/>
              <a:ea typeface="DM Sans"/>
              <a:cs typeface="DM Sans"/>
              <a:sym typeface="DM Sans"/>
            </a:endParaRPr>
          </a:p>
        </p:txBody>
      </p:sp>
      <p:sp>
        <p:nvSpPr>
          <p:cNvPr id="154" name="Google Shape;154;p39"/>
          <p:cNvSpPr txBox="1"/>
          <p:nvPr/>
        </p:nvSpPr>
        <p:spPr>
          <a:xfrm>
            <a:off x="659601" y="2605300"/>
            <a:ext cx="24102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Compradores jóvenes con poder adquisitivo medio con preferencias por el segmento sub medio.</a:t>
            </a:r>
            <a:endParaRPr b="0" i="0" sz="1350" u="none" cap="none" strike="noStrike">
              <a:solidFill>
                <a:srgbClr val="000000"/>
              </a:solidFill>
              <a:latin typeface="DM Sans"/>
              <a:ea typeface="DM Sans"/>
              <a:cs typeface="DM Sans"/>
              <a:sym typeface="DM Sans"/>
            </a:endParaRPr>
          </a:p>
        </p:txBody>
      </p:sp>
      <p:sp>
        <p:nvSpPr>
          <p:cNvPr id="155" name="Google Shape;155;p39"/>
          <p:cNvSpPr txBox="1"/>
          <p:nvPr/>
        </p:nvSpPr>
        <p:spPr>
          <a:xfrm>
            <a:off x="3236350" y="2605300"/>
            <a:ext cx="2948700" cy="158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Clientes con preferencia por la gama alta de la marca mostraban más interacción con el servicio de Posventa, siendo más exigentes en sus interacciones.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sp>
        <p:nvSpPr>
          <p:cNvPr id="156" name="Google Shape;156;p39"/>
          <p:cNvSpPr txBox="1"/>
          <p:nvPr/>
        </p:nvSpPr>
        <p:spPr>
          <a:xfrm>
            <a:off x="6351601" y="2668825"/>
            <a:ext cx="24102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Clientes más jóvenes con coches del segmento más accesible de los vehículos de la marca.  </a:t>
            </a:r>
            <a:endParaRPr b="0" i="0" sz="1350" u="none" cap="none" strike="noStrike">
              <a:solidFill>
                <a:srgbClr val="000000"/>
              </a:solidFill>
              <a:latin typeface="DM Sans"/>
              <a:ea typeface="DM Sans"/>
              <a:cs typeface="DM Sans"/>
              <a:sym typeface="DM Sans"/>
            </a:endParaRPr>
          </a:p>
        </p:txBody>
      </p:sp>
      <p:sp>
        <p:nvSpPr>
          <p:cNvPr id="157" name="Google Shape;157;p39"/>
          <p:cNvSpPr/>
          <p:nvPr/>
        </p:nvSpPr>
        <p:spPr>
          <a:xfrm>
            <a:off x="4215238" y="1862800"/>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2</a:t>
            </a:r>
            <a:endParaRPr b="1" i="0" sz="1350" u="none" cap="none" strike="noStrike">
              <a:solidFill>
                <a:srgbClr val="000000"/>
              </a:solidFill>
              <a:latin typeface="DM Sans"/>
              <a:ea typeface="DM Sans"/>
              <a:cs typeface="DM Sans"/>
              <a:sym typeface="DM Sans"/>
            </a:endParaRPr>
          </a:p>
        </p:txBody>
      </p:sp>
      <p:sp>
        <p:nvSpPr>
          <p:cNvPr id="152" name="Google Shape;152;p39"/>
          <p:cNvSpPr/>
          <p:nvPr/>
        </p:nvSpPr>
        <p:spPr>
          <a:xfrm>
            <a:off x="6993088" y="1862800"/>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3</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cxnSp>
        <p:nvCxnSpPr>
          <p:cNvPr id="162" name="Google Shape;162;p40"/>
          <p:cNvCxnSpPr>
            <a:stCxn id="163" idx="6"/>
            <a:endCxn id="164" idx="2"/>
          </p:cNvCxnSpPr>
          <p:nvPr/>
        </p:nvCxnSpPr>
        <p:spPr>
          <a:xfrm>
            <a:off x="3373863" y="2077200"/>
            <a:ext cx="2396100" cy="0"/>
          </a:xfrm>
          <a:prstGeom prst="straightConnector1">
            <a:avLst/>
          </a:prstGeom>
          <a:noFill/>
          <a:ln cap="flat" cmpd="sng" w="19050">
            <a:solidFill>
              <a:srgbClr val="888888"/>
            </a:solidFill>
            <a:prstDash val="solid"/>
            <a:round/>
            <a:headEnd len="sm" w="sm" type="none"/>
            <a:tailEnd len="sm" w="sm" type="none"/>
          </a:ln>
        </p:spPr>
      </p:cxnSp>
      <p:sp>
        <p:nvSpPr>
          <p:cNvPr id="165" name="Google Shape;165;p40"/>
          <p:cNvSpPr txBox="1"/>
          <p:nvPr/>
        </p:nvSpPr>
        <p:spPr>
          <a:xfrm>
            <a:off x="2304900" y="2475775"/>
            <a:ext cx="22671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Clientes de un poder adquisitivo menor y con vehículos más antiguos de precio más asequible.</a:t>
            </a:r>
            <a:endParaRPr b="0" i="0" sz="1350" u="none" cap="none" strike="noStrike">
              <a:solidFill>
                <a:schemeClr val="dk1"/>
              </a:solidFill>
              <a:latin typeface="DM Sans"/>
              <a:ea typeface="DM Sans"/>
              <a:cs typeface="DM Sans"/>
              <a:sym typeface="DM Sans"/>
            </a:endParaRPr>
          </a:p>
        </p:txBody>
      </p:sp>
      <p:sp>
        <p:nvSpPr>
          <p:cNvPr id="166" name="Google Shape;166;p40"/>
          <p:cNvSpPr txBox="1"/>
          <p:nvPr/>
        </p:nvSpPr>
        <p:spPr>
          <a:xfrm>
            <a:off x="5283450" y="2475775"/>
            <a:ext cx="25245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100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Es el menos numeroso. Son clientes jóvenes de poder adquisitivo medio pero con gran compromiso con la marca.</a:t>
            </a:r>
            <a:endParaRPr b="0" i="0" sz="1350" u="none" cap="none" strike="noStrike">
              <a:solidFill>
                <a:srgbClr val="000000"/>
              </a:solidFill>
              <a:latin typeface="DM Sans"/>
              <a:ea typeface="DM Sans"/>
              <a:cs typeface="DM Sans"/>
              <a:sym typeface="DM Sans"/>
            </a:endParaRPr>
          </a:p>
        </p:txBody>
      </p:sp>
      <p:sp>
        <p:nvSpPr>
          <p:cNvPr id="167" name="Google Shape;167;p40"/>
          <p:cNvSpPr txBox="1"/>
          <p:nvPr/>
        </p:nvSpPr>
        <p:spPr>
          <a:xfrm>
            <a:off x="911400" y="920150"/>
            <a:ext cx="5054100" cy="69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Segmentos Mazda</a:t>
            </a:r>
            <a:endParaRPr b="1" i="0" sz="4000" u="none" cap="none" strike="noStrike">
              <a:solidFill>
                <a:schemeClr val="dk1"/>
              </a:solidFill>
              <a:latin typeface="DM Sans"/>
              <a:ea typeface="DM Sans"/>
              <a:cs typeface="DM Sans"/>
              <a:sym typeface="DM Sans"/>
            </a:endParaRPr>
          </a:p>
        </p:txBody>
      </p:sp>
      <p:sp>
        <p:nvSpPr>
          <p:cNvPr id="163" name="Google Shape;163;p40"/>
          <p:cNvSpPr/>
          <p:nvPr/>
        </p:nvSpPr>
        <p:spPr>
          <a:xfrm>
            <a:off x="2751063" y="1764450"/>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4</a:t>
            </a:r>
            <a:endParaRPr b="1" i="0" sz="1350" u="none" cap="none" strike="noStrike">
              <a:solidFill>
                <a:srgbClr val="000000"/>
              </a:solidFill>
              <a:latin typeface="DM Sans"/>
              <a:ea typeface="DM Sans"/>
              <a:cs typeface="DM Sans"/>
              <a:sym typeface="DM Sans"/>
            </a:endParaRPr>
          </a:p>
        </p:txBody>
      </p:sp>
      <p:sp>
        <p:nvSpPr>
          <p:cNvPr id="164" name="Google Shape;164;p40"/>
          <p:cNvSpPr/>
          <p:nvPr/>
        </p:nvSpPr>
        <p:spPr>
          <a:xfrm>
            <a:off x="5770113" y="1764450"/>
            <a:ext cx="622800" cy="6255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5</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